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CBD4CB-BCB2-471E-B83E-52D0BB1691CD}" v="1" dt="2021-11-17T12:37:56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CBCBD4CB-BCB2-471E-B83E-52D0BB1691CD}"/>
    <pc:docChg chg="modSld">
      <pc:chgData name="Duong Vu" userId="0a4eaf10660ed78a" providerId="LiveId" clId="{CBCBD4CB-BCB2-471E-B83E-52D0BB1691CD}" dt="2021-11-17T12:37:56.580" v="0"/>
      <pc:docMkLst>
        <pc:docMk/>
      </pc:docMkLst>
      <pc:sldChg chg="modSp">
        <pc:chgData name="Duong Vu" userId="0a4eaf10660ed78a" providerId="LiveId" clId="{CBCBD4CB-BCB2-471E-B83E-52D0BB1691CD}" dt="2021-11-17T12:37:56.580" v="0"/>
        <pc:sldMkLst>
          <pc:docMk/>
          <pc:sldMk cId="3640057004" sldId="266"/>
        </pc:sldMkLst>
        <pc:graphicFrameChg chg="mod">
          <ac:chgData name="Duong Vu" userId="0a4eaf10660ed78a" providerId="LiveId" clId="{CBCBD4CB-BCB2-471E-B83E-52D0BB1691CD}" dt="2021-11-17T12:37:56.580" v="0"/>
          <ac:graphicFrameMkLst>
            <pc:docMk/>
            <pc:sldMk cId="3640057004" sldId="266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6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5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9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2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0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1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4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5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0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0086-C611-4D2F-8D2C-0D53A4A1D54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E78AC-0ABF-41AC-B3CC-C96A5386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8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canh</a:t>
            </a:r>
            <a:r>
              <a:rPr lang="en-US" dirty="0"/>
              <a:t> (</a:t>
            </a:r>
            <a:r>
              <a:rPr lang="en-US" dirty="0" err="1"/>
              <a:t>c.c.c</a:t>
            </a:r>
            <a:r>
              <a:rPr lang="en-US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Lê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91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6" y="339502"/>
            <a:ext cx="8719757" cy="4628255"/>
          </a:xfrm>
        </p:spPr>
      </p:pic>
    </p:spTree>
    <p:extLst>
      <p:ext uri="{BB962C8B-B14F-4D97-AF65-F5344CB8AC3E}">
        <p14:creationId xmlns:p14="http://schemas.microsoft.com/office/powerpoint/2010/main" val="2163388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45" t="21874" r="2708" b="9812"/>
          <a:stretch/>
        </p:blipFill>
        <p:spPr>
          <a:xfrm>
            <a:off x="611560" y="555526"/>
            <a:ext cx="3061185" cy="3888056"/>
          </a:xfr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475952982"/>
                  </p:ext>
                </p:extLst>
              </p:nvPr>
            </p:nvGraphicFramePr>
            <p:xfrm>
              <a:off x="3923928" y="1131590"/>
              <a:ext cx="4824536" cy="122413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8552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693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2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GT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Cho </a:t>
                          </a:r>
                          <a:r>
                            <a:rPr lang="en-US" dirty="0">
                              <a:sym typeface="Symbol"/>
                            </a:rPr>
                            <a:t> AMB </a:t>
                          </a:r>
                          <a:r>
                            <a:rPr lang="en-US" dirty="0" err="1">
                              <a:sym typeface="Symbol"/>
                            </a:rPr>
                            <a:t>và</a:t>
                          </a:r>
                          <a:r>
                            <a:rPr lang="en-US" dirty="0">
                              <a:sym typeface="Symbol"/>
                            </a:rPr>
                            <a:t>  ANB </a:t>
                          </a:r>
                          <a:br>
                            <a:rPr lang="en-US" dirty="0">
                              <a:sym typeface="Symbol"/>
                            </a:rPr>
                          </a:br>
                          <a:r>
                            <a:rPr lang="en-US" dirty="0" err="1">
                              <a:sym typeface="Symbol"/>
                            </a:rPr>
                            <a:t>có</a:t>
                          </a:r>
                          <a:r>
                            <a:rPr lang="en-US" baseline="0" dirty="0">
                              <a:sym typeface="Symbol"/>
                            </a:rPr>
                            <a:t> MA = MB; NA = NB</a:t>
                          </a:r>
                          <a:endParaRPr lang="en-US" dirty="0">
                            <a:latin typeface="Cambria Math" pitchFamily="18" charset="0"/>
                            <a:ea typeface="Cambria Math" pitchFamily="18" charset="0"/>
                            <a:sym typeface="Symbo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KL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c/m</a:t>
                          </a:r>
                          <a:r>
                            <a:rPr lang="en-US" baseline="0" dirty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𝐴𝑀𝑁</m:t>
                                  </m:r>
                                </m:e>
                              </m:acc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𝐵𝑀𝑁</m:t>
                                  </m:r>
                                </m:e>
                              </m:acc>
                            </m:oMath>
                          </a14:m>
                          <a:endParaRPr 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475952982"/>
                  </p:ext>
                </p:extLst>
              </p:nvPr>
            </p:nvGraphicFramePr>
            <p:xfrm>
              <a:off x="3923928" y="1131590"/>
              <a:ext cx="4824536" cy="122413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8552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693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2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GT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Cho </a:t>
                          </a:r>
                          <a:r>
                            <a:rPr lang="en-US" dirty="0">
                              <a:sym typeface="Symbol"/>
                            </a:rPr>
                            <a:t> AMB </a:t>
                          </a:r>
                          <a:r>
                            <a:rPr lang="en-US" dirty="0" err="1">
                              <a:sym typeface="Symbol"/>
                            </a:rPr>
                            <a:t>và</a:t>
                          </a:r>
                          <a:r>
                            <a:rPr lang="en-US" dirty="0">
                              <a:sym typeface="Symbol"/>
                            </a:rPr>
                            <a:t>  ANB </a:t>
                          </a:r>
                          <a:br>
                            <a:rPr lang="en-US" dirty="0">
                              <a:sym typeface="Symbol"/>
                            </a:rPr>
                          </a:br>
                          <a:r>
                            <a:rPr lang="en-US" dirty="0" err="1">
                              <a:sym typeface="Symbol"/>
                            </a:rPr>
                            <a:t>có</a:t>
                          </a:r>
                          <a:r>
                            <a:rPr lang="en-US" baseline="0" dirty="0">
                              <a:sym typeface="Symbol"/>
                            </a:rPr>
                            <a:t> MA = MB; NA = NB</a:t>
                          </a:r>
                          <a:endParaRPr lang="en-US" dirty="0">
                            <a:latin typeface="Cambria Math" pitchFamily="18" charset="0"/>
                            <a:ea typeface="Cambria Math" pitchFamily="18" charset="0"/>
                            <a:sym typeface="Symbo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KL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21626" t="-151807" r="-153" b="-60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005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5"/>
          <a:stretch/>
        </p:blipFill>
        <p:spPr>
          <a:xfrm>
            <a:off x="2838" y="51470"/>
            <a:ext cx="4896544" cy="194025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" t="89705" r="61391"/>
          <a:stretch/>
        </p:blipFill>
        <p:spPr>
          <a:xfrm>
            <a:off x="224824" y="2214779"/>
            <a:ext cx="2690192" cy="4481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4" t="53481" r="44749" b="19275"/>
          <a:stretch/>
        </p:blipFill>
        <p:spPr>
          <a:xfrm>
            <a:off x="251520" y="2723322"/>
            <a:ext cx="4028661" cy="11860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2" t="41730" r="47981" b="47975"/>
          <a:stretch/>
        </p:blipFill>
        <p:spPr>
          <a:xfrm>
            <a:off x="247677" y="3795886"/>
            <a:ext cx="3770243" cy="4481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6" t="80727" r="37316" b="8315"/>
          <a:stretch/>
        </p:blipFill>
        <p:spPr>
          <a:xfrm>
            <a:off x="274373" y="4299942"/>
            <a:ext cx="4625009" cy="4770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7815" y="2000950"/>
            <a:ext cx="2857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0082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nhà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19/114 (SGK)</a:t>
            </a:r>
          </a:p>
        </p:txBody>
      </p:sp>
    </p:spTree>
    <p:extLst>
      <p:ext uri="{BB962C8B-B14F-4D97-AF65-F5344CB8AC3E}">
        <p14:creationId xmlns:p14="http://schemas.microsoft.com/office/powerpoint/2010/main" val="359253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Vẽ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3 </a:t>
            </a:r>
            <a:r>
              <a:rPr lang="en-US" dirty="0" err="1"/>
              <a:t>cạnh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2"/>
            <a:ext cx="5194920" cy="4047901"/>
          </a:xfrm>
        </p:spPr>
        <p:txBody>
          <a:bodyPr>
            <a:normAutofit/>
          </a:bodyPr>
          <a:lstStyle/>
          <a:p>
            <a:r>
              <a:rPr lang="en-US" sz="22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22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22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2200" dirty="0">
                <a:latin typeface="Cambria Math" pitchFamily="18" charset="0"/>
                <a:ea typeface="Cambria Math" pitchFamily="18" charset="0"/>
              </a:rPr>
              <a:t> ABC, </a:t>
            </a:r>
            <a:br>
              <a:rPr lang="en-US" sz="2200" dirty="0">
                <a:latin typeface="Cambria Math" pitchFamily="18" charset="0"/>
                <a:ea typeface="Cambria Math" pitchFamily="18" charset="0"/>
              </a:rPr>
            </a:br>
            <a:r>
              <a:rPr lang="en-US" sz="2200" dirty="0" err="1">
                <a:latin typeface="Cambria Math" pitchFamily="18" charset="0"/>
                <a:ea typeface="Cambria Math" pitchFamily="18" charset="0"/>
              </a:rPr>
              <a:t>biết</a:t>
            </a:r>
            <a:r>
              <a:rPr lang="en-US" sz="2200" dirty="0">
                <a:latin typeface="Cambria Math" pitchFamily="18" charset="0"/>
                <a:ea typeface="Cambria Math" pitchFamily="18" charset="0"/>
              </a:rPr>
              <a:t> AB = 2cm, BC = 4 cm, AC=3 cm</a:t>
            </a:r>
          </a:p>
          <a:p>
            <a:r>
              <a:rPr lang="en-US" sz="2400" dirty="0" err="1">
                <a:latin typeface="Cambria Math" pitchFamily="18" charset="0"/>
                <a:ea typeface="Cambria Math" pitchFamily="18" charset="0"/>
              </a:rPr>
              <a:t>Giải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lvl="1"/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đoạn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thẳng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BC = 4cm</a:t>
            </a:r>
          </a:p>
          <a:p>
            <a:pPr lvl="1"/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cùng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một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nửa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mặt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phẳng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bờ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BC,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tâm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B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bán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kính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2cm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và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tâm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C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bán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kính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3 cm.</a:t>
            </a:r>
          </a:p>
          <a:p>
            <a:pPr lvl="1"/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Hai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cắt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nhau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tại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A.</a:t>
            </a:r>
          </a:p>
          <a:p>
            <a:pPr lvl="1"/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đoạn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thẳng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AB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và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AC, ta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được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20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ABC</a:t>
            </a:r>
          </a:p>
        </p:txBody>
      </p:sp>
      <p:sp>
        <p:nvSpPr>
          <p:cNvPr id="7" name="Arc 6"/>
          <p:cNvSpPr/>
          <p:nvPr/>
        </p:nvSpPr>
        <p:spPr>
          <a:xfrm rot="947756">
            <a:off x="6243973" y="2205766"/>
            <a:ext cx="972108" cy="972108"/>
          </a:xfrm>
          <a:prstGeom prst="arc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15118465">
            <a:off x="6929726" y="2079217"/>
            <a:ext cx="972108" cy="972108"/>
          </a:xfrm>
          <a:prstGeom prst="arc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302965" y="3016968"/>
            <a:ext cx="1809600" cy="274862"/>
            <a:chOff x="6302965" y="3016968"/>
            <a:chExt cx="1809600" cy="27486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444208" y="3075806"/>
              <a:ext cx="158417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302965" y="3030220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B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68549" y="3016968"/>
              <a:ext cx="1440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C</a:t>
              </a:r>
              <a:endParaRPr lang="en-US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915506" y="2048694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</a:t>
            </a:r>
            <a:endParaRPr lang="en-US" b="1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46981" y="2325693"/>
            <a:ext cx="540533" cy="7501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4018" y="2305815"/>
            <a:ext cx="1014366" cy="7699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55968" y="3054896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4 cm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366270" y="2573791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 cm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520938" y="2553351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 cm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23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 animBg="1"/>
      <p:bldP spid="8" grpId="0" animBg="1"/>
      <p:bldP spid="12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2. </a:t>
            </a:r>
            <a:r>
              <a:rPr lang="en-US" sz="3600" b="1" dirty="0" err="1"/>
              <a:t>Trường</a:t>
            </a:r>
            <a:r>
              <a:rPr lang="en-US" sz="3600" b="1" dirty="0"/>
              <a:t> </a:t>
            </a:r>
            <a:r>
              <a:rPr lang="en-US" sz="3600" b="1" dirty="0" err="1"/>
              <a:t>hợp</a:t>
            </a:r>
            <a:r>
              <a:rPr lang="en-US" sz="3600" b="1" dirty="0"/>
              <a:t> </a:t>
            </a:r>
            <a:r>
              <a:rPr lang="en-US" sz="3600" b="1" dirty="0" err="1"/>
              <a:t>bằng</a:t>
            </a:r>
            <a:r>
              <a:rPr lang="en-US" sz="3600" b="1" dirty="0"/>
              <a:t> </a:t>
            </a:r>
            <a:r>
              <a:rPr lang="en-US" sz="3600" b="1" dirty="0" err="1"/>
              <a:t>nhau</a:t>
            </a:r>
            <a:r>
              <a:rPr lang="en-US" sz="3600" b="1" dirty="0"/>
              <a:t> </a:t>
            </a:r>
            <a:r>
              <a:rPr lang="en-US" sz="3600" b="1" dirty="0" err="1"/>
              <a:t>cạnh</a:t>
            </a:r>
            <a:r>
              <a:rPr lang="en-US" sz="3600" b="1" dirty="0"/>
              <a:t> – </a:t>
            </a:r>
            <a:r>
              <a:rPr lang="en-US" sz="3600" b="1" dirty="0" err="1"/>
              <a:t>cạnh</a:t>
            </a:r>
            <a:r>
              <a:rPr lang="en-US" sz="3600" b="1" dirty="0"/>
              <a:t> – </a:t>
            </a:r>
            <a:r>
              <a:rPr lang="en-US" sz="3600" b="1" dirty="0" err="1"/>
              <a:t>cạnh</a:t>
            </a:r>
            <a:endParaRPr lang="en-US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186808" cy="303979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latin typeface="Cambria Math" pitchFamily="18" charset="0"/>
                <a:ea typeface="Cambria Math" pitchFamily="18" charset="0"/>
              </a:rPr>
              <a:t>?1.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thêm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A’B’C’, </a:t>
            </a:r>
            <a:br>
              <a:rPr lang="en-US" sz="1800" dirty="0">
                <a:latin typeface="Cambria Math" pitchFamily="18" charset="0"/>
                <a:ea typeface="Cambria Math" pitchFamily="18" charset="0"/>
              </a:rPr>
            </a:b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có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A’B’ = 2cm, B’C’ = 4 cm, A’C’=3 cm.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Hãy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so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sánh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góc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tương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ứng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của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ABC ở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bài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tập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và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A’B’C’.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Có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nhận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xét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gì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về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hai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?</a:t>
            </a:r>
          </a:p>
          <a:p>
            <a:r>
              <a:rPr lang="en-US" sz="1800" dirty="0" err="1">
                <a:latin typeface="Cambria Math" pitchFamily="18" charset="0"/>
                <a:ea typeface="Cambria Math" pitchFamily="18" charset="0"/>
              </a:rPr>
              <a:t>Giải</a:t>
            </a:r>
            <a:r>
              <a:rPr lang="en-US" sz="1800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lvl="1"/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đoạn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thẳng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B’C’ = 4cm</a:t>
            </a:r>
          </a:p>
          <a:p>
            <a:pPr lvl="1"/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cùng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một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nửa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mặt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phẳng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bờ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B’C’,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tâm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B’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bán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kính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2cm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và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tâm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C’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bán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kính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3 cm.</a:t>
            </a:r>
          </a:p>
          <a:p>
            <a:pPr lvl="1"/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Hai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cung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tròn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trên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cắt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nhau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tại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A’.</a:t>
            </a:r>
          </a:p>
          <a:p>
            <a:pPr lvl="1"/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Vẽ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đoạn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thẳng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A’B’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và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A’C’, ta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được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tam </a:t>
            </a:r>
            <a:r>
              <a:rPr lang="en-US" sz="16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 A’B’C’</a:t>
            </a:r>
          </a:p>
        </p:txBody>
      </p:sp>
      <p:sp>
        <p:nvSpPr>
          <p:cNvPr id="7" name="Arc 6"/>
          <p:cNvSpPr/>
          <p:nvPr/>
        </p:nvSpPr>
        <p:spPr>
          <a:xfrm rot="947756">
            <a:off x="6243973" y="2205766"/>
            <a:ext cx="972108" cy="972108"/>
          </a:xfrm>
          <a:prstGeom prst="arc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15118465">
            <a:off x="6929726" y="2079217"/>
            <a:ext cx="972108" cy="972108"/>
          </a:xfrm>
          <a:prstGeom prst="arc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302964" y="3016968"/>
            <a:ext cx="1941444" cy="244084"/>
            <a:chOff x="6302964" y="3016968"/>
            <a:chExt cx="1941444" cy="24408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444208" y="3075806"/>
              <a:ext cx="158417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02964" y="3030220"/>
              <a:ext cx="28711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B’</a:t>
              </a:r>
              <a:endParaRPr lang="en-US" sz="1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68548" y="3016968"/>
              <a:ext cx="2758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C’</a:t>
              </a:r>
              <a:endParaRPr lang="en-US" sz="1600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75382" y="2094861"/>
            <a:ext cx="4145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A’</a:t>
            </a:r>
            <a:endParaRPr lang="en-US" b="1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46981" y="2325693"/>
            <a:ext cx="540533" cy="7501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14018" y="2305815"/>
            <a:ext cx="1014366" cy="7699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55968" y="3054896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4 cm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366270" y="2573791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 cm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520938" y="2553351"/>
            <a:ext cx="447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 cm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9552" y="3753444"/>
                <a:ext cx="4176464" cy="402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Nhận </a:t>
                </a:r>
                <a:r>
                  <a:rPr lang="en-US" dirty="0" err="1"/>
                  <a:t>xét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;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;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53444"/>
                <a:ext cx="4176464" cy="402482"/>
              </a:xfrm>
              <a:prstGeom prst="rect">
                <a:avLst/>
              </a:prstGeom>
              <a:blipFill rotWithShape="1">
                <a:blip r:embed="rId2"/>
                <a:stretch>
                  <a:fillRect l="-1314" t="-3030" b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95536" y="4299942"/>
            <a:ext cx="835292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 err="1"/>
              <a:t>Tính</a:t>
            </a:r>
            <a:r>
              <a:rPr lang="en-US" b="1" i="1" dirty="0"/>
              <a:t> </a:t>
            </a:r>
            <a:r>
              <a:rPr lang="en-US" b="1" i="1" dirty="0" err="1"/>
              <a:t>chất</a:t>
            </a:r>
            <a:r>
              <a:rPr lang="en-US" b="1" i="1" dirty="0"/>
              <a:t>: </a:t>
            </a:r>
            <a:r>
              <a:rPr lang="en-US" b="1" i="1" dirty="0" err="1"/>
              <a:t>Nếu</a:t>
            </a:r>
            <a:r>
              <a:rPr lang="en-US" b="1" i="1" dirty="0"/>
              <a:t> </a:t>
            </a:r>
            <a:r>
              <a:rPr lang="en-US" b="1" i="1" dirty="0" err="1"/>
              <a:t>ba</a:t>
            </a:r>
            <a:r>
              <a:rPr lang="en-US" b="1" i="1" dirty="0"/>
              <a:t> </a:t>
            </a:r>
            <a:r>
              <a:rPr lang="en-US" b="1" i="1" dirty="0" err="1"/>
              <a:t>cạnh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một</a:t>
            </a:r>
            <a:r>
              <a:rPr lang="en-US" b="1" i="1" dirty="0"/>
              <a:t> tam </a:t>
            </a:r>
            <a:r>
              <a:rPr lang="en-US" b="1" i="1" dirty="0" err="1"/>
              <a:t>giác</a:t>
            </a:r>
            <a:r>
              <a:rPr lang="en-US" b="1" i="1" dirty="0"/>
              <a:t> </a:t>
            </a:r>
            <a:r>
              <a:rPr lang="en-US" b="1" i="1" dirty="0" err="1"/>
              <a:t>này</a:t>
            </a:r>
            <a:r>
              <a:rPr lang="en-US" b="1" i="1" dirty="0"/>
              <a:t> </a:t>
            </a:r>
            <a:r>
              <a:rPr lang="en-US" b="1" i="1" dirty="0" err="1"/>
              <a:t>bằng</a:t>
            </a:r>
            <a:r>
              <a:rPr lang="en-US" b="1" i="1" dirty="0"/>
              <a:t> </a:t>
            </a:r>
            <a:r>
              <a:rPr lang="en-US" b="1" i="1" dirty="0" err="1"/>
              <a:t>ba</a:t>
            </a:r>
            <a:r>
              <a:rPr lang="en-US" b="1" i="1" dirty="0"/>
              <a:t> </a:t>
            </a:r>
            <a:r>
              <a:rPr lang="en-US" b="1" i="1" dirty="0" err="1"/>
              <a:t>cạnh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tam </a:t>
            </a:r>
            <a:r>
              <a:rPr lang="en-US" b="1" i="1" dirty="0" err="1"/>
              <a:t>giác</a:t>
            </a:r>
            <a:r>
              <a:rPr lang="en-US" b="1" i="1" dirty="0"/>
              <a:t> </a:t>
            </a:r>
            <a:r>
              <a:rPr lang="en-US" b="1" i="1" dirty="0" err="1"/>
              <a:t>kia</a:t>
            </a:r>
            <a:r>
              <a:rPr lang="en-US" b="1" i="1" dirty="0"/>
              <a:t> </a:t>
            </a:r>
            <a:r>
              <a:rPr lang="en-US" b="1" i="1" dirty="0" err="1"/>
              <a:t>thì</a:t>
            </a:r>
            <a:r>
              <a:rPr lang="en-US" b="1" i="1" dirty="0"/>
              <a:t> </a:t>
            </a:r>
            <a:r>
              <a:rPr lang="en-US" b="1" i="1" dirty="0" err="1"/>
              <a:t>hai</a:t>
            </a:r>
            <a:r>
              <a:rPr lang="en-US" b="1" i="1" dirty="0"/>
              <a:t> tam </a:t>
            </a:r>
            <a:r>
              <a:rPr lang="en-US" b="1" i="1" dirty="0" err="1"/>
              <a:t>giác</a:t>
            </a:r>
            <a:r>
              <a:rPr lang="en-US" b="1" i="1" dirty="0"/>
              <a:t> </a:t>
            </a:r>
            <a:r>
              <a:rPr lang="en-US" b="1" i="1" dirty="0" err="1"/>
              <a:t>đó</a:t>
            </a:r>
            <a:r>
              <a:rPr lang="en-US" b="1" i="1" dirty="0"/>
              <a:t> </a:t>
            </a:r>
            <a:r>
              <a:rPr lang="en-US" b="1" i="1" dirty="0" err="1"/>
              <a:t>bằng</a:t>
            </a:r>
            <a:r>
              <a:rPr lang="en-US" b="1" i="1" dirty="0"/>
              <a:t> </a:t>
            </a:r>
            <a:r>
              <a:rPr lang="en-US" b="1" i="1" dirty="0" err="1"/>
              <a:t>nhau</a:t>
            </a:r>
            <a:r>
              <a:rPr lang="en-US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16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  <p:bldP spid="13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67544" y="699542"/>
            <a:ext cx="8147248" cy="1296144"/>
          </a:xfrm>
        </p:spPr>
        <p:txBody>
          <a:bodyPr/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Nếu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 ABC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A’B’C’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có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AB = A’B’; AC=A’C’; BC=B’C’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thì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ABC =  A’B’C’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95686"/>
            <a:ext cx="7600229" cy="1690252"/>
          </a:xfrm>
        </p:spPr>
      </p:pic>
    </p:spTree>
    <p:extLst>
      <p:ext uri="{BB962C8B-B14F-4D97-AF65-F5344CB8AC3E}">
        <p14:creationId xmlns:p14="http://schemas.microsoft.com/office/powerpoint/2010/main" val="354626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8" y="0"/>
            <a:ext cx="4038600" cy="213731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51520" y="2597944"/>
                <a:ext cx="6264696" cy="2545556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Giải:</a:t>
                </a:r>
              </a:p>
              <a:p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Xét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 ACD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và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 BCD</a:t>
                </a:r>
              </a:p>
              <a:p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Có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</a:p>
              <a:p>
                <a:pPr lvl="1"/>
                <a:r>
                  <a:rPr lang="en-US" sz="2800" dirty="0">
                    <a:latin typeface="Cambria Math" pitchFamily="18" charset="0"/>
                    <a:ea typeface="Cambria Math" pitchFamily="18" charset="0"/>
                    <a:sym typeface="Symbol"/>
                  </a:rPr>
                  <a:t>AC = BC</a:t>
                </a:r>
              </a:p>
              <a:p>
                <a:pPr lvl="1"/>
                <a:r>
                  <a:rPr lang="en-US" sz="2800" dirty="0">
                    <a:latin typeface="Cambria Math" pitchFamily="18" charset="0"/>
                    <a:ea typeface="Cambria Math" pitchFamily="18" charset="0"/>
                    <a:sym typeface="Symbol"/>
                  </a:rPr>
                  <a:t>AD = BD</a:t>
                </a:r>
              </a:p>
              <a:p>
                <a:pPr lvl="1"/>
                <a:r>
                  <a:rPr lang="en-US" sz="2800" dirty="0">
                    <a:latin typeface="Cambria Math" pitchFamily="18" charset="0"/>
                    <a:ea typeface="Cambria Math" pitchFamily="18" charset="0"/>
                    <a:sym typeface="Symbol"/>
                  </a:rPr>
                  <a:t>CD </a:t>
                </a:r>
                <a:r>
                  <a:rPr lang="en-US" sz="2800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là</a:t>
                </a:r>
                <a:r>
                  <a:rPr lang="en-US" sz="2800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:r>
                  <a:rPr lang="en-US" sz="2800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cạnh</a:t>
                </a:r>
                <a:r>
                  <a:rPr lang="en-US" sz="2800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:r>
                  <a:rPr lang="en-US" sz="2800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chun</a:t>
                </a:r>
                <a:r>
                  <a:rPr lang="en-US" sz="2900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g</a:t>
                </a:r>
                <a:endParaRPr lang="en-US" sz="2900" dirty="0">
                  <a:latin typeface="Cambria Math" pitchFamily="18" charset="0"/>
                  <a:ea typeface="Cambria Math" pitchFamily="18" charset="0"/>
                  <a:sym typeface="Symbol"/>
                </a:endParaRPr>
              </a:p>
              <a:p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Suy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ra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:  ACD =  BCD </a:t>
                </a:r>
              </a:p>
              <a:p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Nên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120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(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ó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ươ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𝑛𝑔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 ứ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𝑛𝑔</m:t>
                    </m:r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</a:rPr>
                      <m:t>)</m:t>
                    </m:r>
                  </m:oMath>
                </a14:m>
                <a:endParaRPr lang="en-US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51520" y="2597944"/>
                <a:ext cx="6264696" cy="2545556"/>
              </a:xfrm>
              <a:blipFill rotWithShape="1">
                <a:blip r:embed="rId3"/>
                <a:stretch>
                  <a:fillRect l="-973" t="-3589" b="-1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48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9582"/>
            <a:ext cx="7992888" cy="3470595"/>
          </a:xfrm>
        </p:spPr>
      </p:pic>
    </p:spTree>
    <p:extLst>
      <p:ext uri="{BB962C8B-B14F-4D97-AF65-F5344CB8AC3E}">
        <p14:creationId xmlns:p14="http://schemas.microsoft.com/office/powerpoint/2010/main" val="27786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6" t="8818" r="66202" b="1253"/>
          <a:stretch/>
        </p:blipFill>
        <p:spPr>
          <a:xfrm>
            <a:off x="1691680" y="771550"/>
            <a:ext cx="1944216" cy="272190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Giải</a:t>
            </a:r>
            <a:r>
              <a:rPr lang="en-US" dirty="0"/>
              <a:t>:</a:t>
            </a:r>
          </a:p>
          <a:p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 ABC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ABD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Có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AC = AD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BC = BD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AB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chung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  ABC =  ABD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c.c.c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78" t="29738" r="33864"/>
          <a:stretch/>
        </p:blipFill>
        <p:spPr>
          <a:xfrm>
            <a:off x="1187624" y="1131590"/>
            <a:ext cx="2575113" cy="2579443"/>
          </a:xfrm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Giải</a:t>
            </a:r>
            <a:r>
              <a:rPr lang="en-US" dirty="0"/>
              <a:t>: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Xét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MNQ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QPM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Có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MN = QP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NQ = PM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MQ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chung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  MNQ =  QPM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c.c.c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2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12417"/>
          <a:stretch/>
        </p:blipFill>
        <p:spPr>
          <a:xfrm>
            <a:off x="755576" y="915566"/>
            <a:ext cx="2863145" cy="3501028"/>
          </a:xfrm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4277"/>
            <a:ext cx="4038600" cy="25455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Giải</a:t>
            </a:r>
            <a:r>
              <a:rPr lang="en-US" dirty="0"/>
              <a:t>: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Xét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EHI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IKE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Có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EH = IK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HI = KE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EI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chung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  EHI =  IKE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c.c.c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endParaRPr lang="en-US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625481" y="2715766"/>
            <a:ext cx="3869095" cy="23675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Xét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HEK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 KIH</a:t>
            </a:r>
          </a:p>
          <a:p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Có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HE = KI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EK = IH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gt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pPr lvl="1"/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HK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chung</a:t>
            </a:r>
            <a:endParaRPr lang="en-US" dirty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  HEK =  KIH (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c.c.c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8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560</Words>
  <Application>Microsoft Office PowerPoint</Application>
  <PresentationFormat>Trình chiếu Trên màn hình (16:9)</PresentationFormat>
  <Paragraphs>74</Paragraphs>
  <Slides>13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Office Theme</vt:lpstr>
      <vt:lpstr>Trường hợp bằng nhau thứ nhất của tam giác cạnh cạnh canh (c.c.c)</vt:lpstr>
      <vt:lpstr>Vẽ tam giác biết 3 cạnh</vt:lpstr>
      <vt:lpstr>2. Trường hợp bằng nhau cạnh – cạnh – cạnh</vt:lpstr>
      <vt:lpstr>Bản trình bày PowerPoint</vt:lpstr>
      <vt:lpstr>Bản trình bày PowerPoint</vt:lpstr>
      <vt:lpstr>Bài tập vận dụng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Bài tập về nhà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hợp bằng nhau thứ nhất của tam giác cạnh cạnh canh (c.c.c)</dc:title>
  <dc:creator>Admin</dc:creator>
  <cp:lastModifiedBy>Duong Vu</cp:lastModifiedBy>
  <cp:revision>7</cp:revision>
  <dcterms:created xsi:type="dcterms:W3CDTF">2021-11-17T08:10:22Z</dcterms:created>
  <dcterms:modified xsi:type="dcterms:W3CDTF">2021-11-17T12:38:23Z</dcterms:modified>
</cp:coreProperties>
</file>